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8" r:id="rId4"/>
    <p:sldId id="259" r:id="rId5"/>
    <p:sldId id="260" r:id="rId6"/>
    <p:sldId id="261" r:id="rId7"/>
    <p:sldId id="262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5" d="100"/>
          <a:sy n="85" d="100"/>
        </p:scale>
        <p:origin x="-470" y="-7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pPr/>
              <a:t>16.10.2018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pPr/>
              <a:t>16.10.2018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16.10.2018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16.10.2018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16.10.2018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16.10.2018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16.10.2018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16.10.2018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16.10.2018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9796" y="3429000"/>
            <a:ext cx="11449272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/>
              <a:t>T</a:t>
            </a:r>
            <a:r>
              <a:rPr lang="it-IT" sz="4000" b="1" dirty="0" smtClean="0"/>
              <a:t>O</a:t>
            </a:r>
            <a:r>
              <a:rPr lang="cs-CZ" sz="4000" b="1" dirty="0" smtClean="0"/>
              <a:t>URIST</a:t>
            </a:r>
            <a:r>
              <a:rPr lang="it-IT" sz="4000" b="1" dirty="0" smtClean="0"/>
              <a:t> ATTRACTIONS OF OUR REGION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b="1" dirty="0" smtClean="0"/>
              <a:t>SOUTH BOHEMIA REGION</a:t>
            </a:r>
            <a:r>
              <a:rPr lang="it-IT" sz="5300" b="1" dirty="0" smtClean="0"/>
              <a:t/>
            </a:r>
            <a:br>
              <a:rPr lang="it-IT" sz="5300" b="1" dirty="0" smtClean="0"/>
            </a:br>
            <a:r>
              <a:rPr lang="it-IT" sz="1300" b="1" dirty="0" smtClean="0"/>
              <a:t/>
            </a:r>
            <a:br>
              <a:rPr lang="it-IT" sz="1300" b="1" dirty="0" smtClean="0"/>
            </a:br>
            <a:r>
              <a:rPr lang="cs-CZ" sz="5300" b="1" dirty="0" err="1" smtClean="0"/>
              <a:t>kleť</a:t>
            </a:r>
            <a:endParaRPr lang="cs-CZ" sz="5300" b="1" dirty="0"/>
          </a:p>
        </p:txBody>
      </p:sp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50000"/>
                  </a:schemeClr>
                </a:solidFill>
              </a:rPr>
              <a:t>SOUTH BOHEMIA REGION</a:t>
            </a:r>
            <a: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2800" b="1" dirty="0" smtClean="0">
                <a:solidFill>
                  <a:schemeClr val="tx1">
                    <a:lumMod val="50000"/>
                  </a:schemeClr>
                </a:solidFill>
              </a:rPr>
              <a:t>KLEŤ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3772" y="2132856"/>
            <a:ext cx="1152128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LOCATION</a:t>
            </a:r>
          </a:p>
          <a:p>
            <a:pPr algn="ctr"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05780" y="6222445"/>
            <a:ext cx="511256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400" dirty="0" err="1" smtClean="0">
                <a:solidFill>
                  <a:schemeClr val="tx1">
                    <a:lumMod val="50000"/>
                  </a:schemeClr>
                </a:solidFill>
              </a:rPr>
              <a:t>Map</a:t>
            </a:r>
            <a:r>
              <a:rPr lang="it-IT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it-IT" sz="2400" dirty="0" smtClean="0">
                <a:solidFill>
                  <a:schemeClr val="tx1">
                    <a:lumMod val="50000"/>
                  </a:schemeClr>
                </a:solidFill>
              </a:rPr>
              <a:t> the </a:t>
            </a:r>
            <a:r>
              <a:rPr lang="it-IT" sz="2400" dirty="0" err="1" smtClean="0">
                <a:solidFill>
                  <a:schemeClr val="tx1">
                    <a:lumMod val="50000"/>
                  </a:schemeClr>
                </a:solidFill>
              </a:rPr>
              <a:t>country</a:t>
            </a:r>
            <a:endParaRPr lang="it-IT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38428" y="6222445"/>
            <a:ext cx="554461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400" dirty="0" err="1" smtClean="0">
                <a:solidFill>
                  <a:schemeClr val="tx1">
                    <a:lumMod val="50000"/>
                  </a:schemeClr>
                </a:solidFill>
              </a:rPr>
              <a:t>Map</a:t>
            </a:r>
            <a:r>
              <a:rPr lang="it-IT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it-IT" sz="2400" dirty="0" smtClean="0">
                <a:solidFill>
                  <a:schemeClr val="tx1">
                    <a:lumMod val="50000"/>
                  </a:schemeClr>
                </a:solidFill>
              </a:rPr>
              <a:t> the area </a:t>
            </a:r>
            <a:r>
              <a:rPr lang="it-IT" sz="2400" dirty="0" err="1" smtClean="0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it-IT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50000"/>
                  </a:schemeClr>
                </a:solidFill>
              </a:rPr>
              <a:t>other</a:t>
            </a:r>
            <a:r>
              <a:rPr lang="it-IT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50000"/>
                  </a:schemeClr>
                </a:solidFill>
              </a:rPr>
              <a:t>sites</a:t>
            </a:r>
            <a:r>
              <a:rPr lang="it-IT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713911"/>
            <a:ext cx="5086097" cy="335699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27" y="2723787"/>
            <a:ext cx="4505593" cy="334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405780" y="1772816"/>
            <a:ext cx="432048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T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Y</a:t>
            </a: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PE OF SITE</a:t>
            </a: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50000"/>
                  </a:schemeClr>
                </a:solidFill>
              </a:rPr>
              <a:t>h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ighest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point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Blanský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forest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it-IT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50000"/>
                  </a:schemeClr>
                </a:solidFill>
              </a:rPr>
              <a:t>SOUTH BOHEMIA REGION</a:t>
            </a:r>
            <a: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2800" b="1" dirty="0" smtClean="0">
                <a:solidFill>
                  <a:schemeClr val="tx1">
                    <a:lumMod val="50000"/>
                  </a:schemeClr>
                </a:solidFill>
              </a:rPr>
              <a:t>KLEŤ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5780" y="3132693"/>
            <a:ext cx="432048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AREA COVERED</a:t>
            </a: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Kleť </a:t>
            </a: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is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 1084,2 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metres </a:t>
            </a: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high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. Blanský </a:t>
            </a: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forest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covers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212,35 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km².</a:t>
            </a:r>
            <a:endParaRPr lang="it-IT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230316" y="1988841"/>
            <a:ext cx="648072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PHYSICAL AND AESTHETIC FEATURES</a:t>
            </a: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There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is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also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50000"/>
                  </a:schemeClr>
                </a:solidFill>
              </a:rPr>
              <a:t>an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observatory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a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lookout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50000"/>
                  </a:schemeClr>
                </a:solidFill>
              </a:rPr>
              <a:t>tower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same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name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it-IT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05780" y="4935769"/>
            <a:ext cx="432048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DATING</a:t>
            </a: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first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mention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about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mounitain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was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written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in 1263.</a:t>
            </a:r>
            <a:endParaRPr lang="it-IT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30316" y="4077072"/>
            <a:ext cx="6480720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HISTORICAL/SCIENTIFIC/ARTISTIC INFORMATION</a:t>
            </a: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It was built between 1957 and 1958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A very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famous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scientist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works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at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this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observatory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it-IT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50000"/>
                  </a:schemeClr>
                </a:solidFill>
              </a:rPr>
              <a:t>SOUTH BOHEMIA REGION</a:t>
            </a:r>
            <a: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2800" b="1" dirty="0" smtClean="0">
                <a:solidFill>
                  <a:schemeClr val="tx1">
                    <a:lumMod val="50000"/>
                  </a:schemeClr>
                </a:solidFill>
              </a:rPr>
              <a:t>KLEŤ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3772" y="2132856"/>
            <a:ext cx="1152128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HIGHLIGHTS</a:t>
            </a:r>
          </a:p>
          <a:p>
            <a:pPr algn="ctr"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05780" y="5973146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Tereza‘s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Cottage  </a:t>
            </a: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a </a:t>
            </a: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lookout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tower</a:t>
            </a:r>
            <a:endParaRPr lang="it-IT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38428" y="6222445"/>
            <a:ext cx="55446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Observatory</a:t>
            </a: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3205244"/>
            <a:ext cx="4824536" cy="27138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844" y="2276660"/>
            <a:ext cx="410445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405780" y="1988841"/>
            <a:ext cx="468052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CONDITION OF PRESERVATION</a:t>
            </a:r>
          </a:p>
          <a:p>
            <a:pPr>
              <a:lnSpc>
                <a:spcPct val="90000"/>
              </a:lnSpc>
            </a:pPr>
            <a:endParaRPr lang="it-IT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lookout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tower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was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reconstructed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in 2008.</a:t>
            </a:r>
            <a:endParaRPr lang="it-IT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50000"/>
                  </a:schemeClr>
                </a:solidFill>
              </a:rPr>
              <a:t>SOUTH BOHEMIA REGION</a:t>
            </a:r>
            <a: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2800" b="1" dirty="0" smtClean="0">
                <a:solidFill>
                  <a:schemeClr val="tx1">
                    <a:lumMod val="50000"/>
                  </a:schemeClr>
                </a:solidFill>
              </a:rPr>
              <a:t>KLEŤ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41784" y="3429000"/>
            <a:ext cx="432048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LEGAL OWNERSHIP</a:t>
            </a: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Kleť </a:t>
            </a:r>
            <a:r>
              <a:rPr lang="cs-CZ" sz="2000" dirty="0" err="1">
                <a:solidFill>
                  <a:schemeClr val="tx1">
                    <a:lumMod val="50000"/>
                  </a:schemeClr>
                </a:solidFill>
              </a:rPr>
              <a:t>hill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50000"/>
                  </a:schemeClr>
                </a:solidFill>
              </a:rPr>
              <a:t>is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in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ownership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Lesy ČR .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JUDr. Ladislav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Faktor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is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owner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Tereza‘s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cottage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lookoutower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observatory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is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owned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by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Southbohemian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region.</a:t>
            </a:r>
            <a:endParaRPr lang="it-IT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230316" y="1988841"/>
            <a:ext cx="64807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VISITING TIME</a:t>
            </a: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230316" y="2636912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Up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hill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Kleť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you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can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go 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whenever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you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want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cable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railway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goes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every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hour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from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21.5. to 26.6.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it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goes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at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weekends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, on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Wednesdays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Thursdays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Fridays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From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27. 6. to 2.9.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it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goes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on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weekends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and on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Mondays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Fridays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it-IT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opening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times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Tereza‘s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cottage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is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Tuesday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till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Friday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from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10:30 to 17:00. At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weekends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it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is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open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from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9:00 to 17:00.</a:t>
            </a:r>
          </a:p>
          <a:p>
            <a:pPr>
              <a:lnSpc>
                <a:spcPct val="90000"/>
              </a:lnSpc>
            </a:pP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observatory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is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opened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in July and August.</a:t>
            </a:r>
            <a:endParaRPr lang="it-IT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405780" y="1988840"/>
            <a:ext cx="468052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ACCESSIBILITY</a:t>
            </a: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There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is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no </a:t>
            </a: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access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for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disabled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</a:schemeClr>
                </a:solidFill>
              </a:rPr>
              <a:t>people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it-IT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50000"/>
                  </a:schemeClr>
                </a:solidFill>
              </a:rPr>
              <a:t>SOUTH BOHEMIA REGION</a:t>
            </a:r>
            <a: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2800" b="1" dirty="0" smtClean="0">
                <a:solidFill>
                  <a:schemeClr val="tx1">
                    <a:lumMod val="50000"/>
                  </a:schemeClr>
                </a:solidFill>
              </a:rPr>
              <a:t>KLEŤ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8527" y="3723995"/>
            <a:ext cx="5013797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FACILITIES</a:t>
            </a: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On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top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there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is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Tereza‘s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Cottage.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There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is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a restaurant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toilets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you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can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also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sleep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there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They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offer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two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rooms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where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you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can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sleep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it-IT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556792"/>
            <a:ext cx="4419983" cy="1872208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860084"/>
              </p:ext>
            </p:extLst>
          </p:nvPr>
        </p:nvGraphicFramePr>
        <p:xfrm>
          <a:off x="6382444" y="3212976"/>
          <a:ext cx="4968552" cy="28361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2138">
                  <a:extLst>
                    <a:ext uri="{9D8B030D-6E8A-4147-A177-3AD203B41FA5}">
                      <a16:colId xmlns:a16="http://schemas.microsoft.com/office/drawing/2014/main" xmlns="" val="3561227451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1936699159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2642252291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3645023686"/>
                    </a:ext>
                  </a:extLst>
                </a:gridCol>
              </a:tblGrid>
              <a:tr h="486024">
                <a:tc>
                  <a:txBody>
                    <a:bodyPr/>
                    <a:lstStyle/>
                    <a:p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To</a:t>
                      </a:r>
                      <a:r>
                        <a:rPr lang="cs-CZ" sz="14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 </a:t>
                      </a:r>
                      <a:r>
                        <a:rPr lang="cs-CZ" sz="1400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the</a:t>
                      </a:r>
                      <a:r>
                        <a:rPr lang="cs-CZ" sz="14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 top and </a:t>
                      </a:r>
                      <a:r>
                        <a:rPr lang="cs-CZ" sz="1400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back</a:t>
                      </a:r>
                      <a:endParaRPr lang="cs-CZ" sz="1400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To</a:t>
                      </a:r>
                      <a:r>
                        <a:rPr lang="cs-CZ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 top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Back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284241"/>
                  </a:ext>
                </a:extLst>
              </a:tr>
              <a:tr h="381755">
                <a:tc>
                  <a:txBody>
                    <a:bodyPr/>
                    <a:lstStyle/>
                    <a:p>
                      <a:r>
                        <a:rPr lang="cs-CZ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Full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150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100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80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4265404"/>
                  </a:ext>
                </a:extLst>
              </a:tr>
              <a:tr h="832213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Sale</a:t>
                      </a:r>
                      <a:r>
                        <a:rPr lang="cs-CZ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 1- </a:t>
                      </a:r>
                      <a:r>
                        <a:rPr lang="cs-CZ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students</a:t>
                      </a:r>
                      <a:r>
                        <a:rPr lang="cs-CZ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, </a:t>
                      </a:r>
                      <a:r>
                        <a:rPr lang="cs-CZ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seniors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90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60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50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5425020"/>
                  </a:ext>
                </a:extLst>
              </a:tr>
              <a:tr h="582549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Sale</a:t>
                      </a:r>
                      <a:r>
                        <a:rPr lang="cs-CZ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 2 – ZTP, bike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60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40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30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9905153"/>
                  </a:ext>
                </a:extLst>
              </a:tr>
              <a:tr h="381755">
                <a:tc>
                  <a:txBody>
                    <a:bodyPr/>
                    <a:lstStyle/>
                    <a:p>
                      <a:r>
                        <a:rPr lang="cs-CZ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Group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400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250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noFill/>
                        </a:rPr>
                        <a:t>300</a:t>
                      </a:r>
                      <a:endParaRPr lang="cs-CZ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32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334</Words>
  <Application>Microsoft Office PowerPoint</Application>
  <PresentationFormat>Vlastní</PresentationFormat>
  <Paragraphs>75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Continental_Europe_16x9</vt:lpstr>
      <vt:lpstr>TOURIST ATTRACTIONS OF OUR REGION  SOUTH BOHEMIA REGION  kleť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2017-09-21T13:22:19Z</dcterms:created>
  <dcterms:modified xsi:type="dcterms:W3CDTF">2018-10-16T21:21:02Z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